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  <p:sldMasterId id="2147483660" r:id="rId8"/>
  </p:sldMasterIdLst>
  <p:notesMasterIdLst>
    <p:notesMasterId r:id="rId6"/>
  </p:notesMasterIdLst>
  <p:sldIdLst>
    <p:sldId id="256" r:id="rId9"/>
    <p:sldId id="257" r:id="rId10"/>
  </p:sldIdLst>
  <p:sldSz cx="12192000" cy="685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arget="theme/theme1.xml" Type="http://schemas.openxmlformats.org/officeDocument/2006/relationships/theme"/><Relationship Id="rId10" Target="slides/slide2.xml" Type="http://schemas.openxmlformats.org/officeDocument/2006/relationships/slide"/><Relationship Id="rId11" Target="notesSlides/notesSlide1.xml" Type="http://schemas.openxmlformats.org/officeDocument/2006/relationships/notesSlide"/><Relationship Id="rId12" Target="notesSlides/notesSlide2.xml" Type="http://schemas.openxmlformats.org/officeDocument/2006/relationships/notesSlide"/><Relationship Id="rId2" Target="viewProps.xml" Type="http://schemas.openxmlformats.org/officeDocument/2006/relationships/viewProps"/><Relationship Id="rId3" Target="presProps.xml" Type="http://schemas.openxmlformats.org/officeDocument/2006/relationships/presProps"/><Relationship Id="rId4" Target="slideMasters/slideMaster1.xml" Type="http://schemas.openxmlformats.org/officeDocument/2006/relationships/slideMaster"/><Relationship Id="rId6" Target="notesMasters/notesMaster1.xml" Type="http://schemas.openxmlformats.org/officeDocument/2006/relationships/notesMaster"/><Relationship Id="rId7" Target="theme/theme2.xml" Type="http://schemas.openxmlformats.org/officeDocument/2006/relationships/theme"/><Relationship Id="rId8" Target="slideMasters/slideMaster2.xml" Type="http://schemas.openxmlformats.org/officeDocument/2006/relationships/slideMaster"/><Relationship Id="rId9" Target="slides/slide1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大家好，今天我将为大家汇报DG库项目的优化方案。首先，我们来看一下项目的背景和业务特点。DG库的业务量相对较小，场地租赁周期短，具有临时性和轻量化的特点。在公司降本增效的大背景下，我们对业务需求进行了极致简化，基础设施仅需满足基础办公即可。基于这些特点，我们在交付模式上进行了优化，采用了精益交付方案，在满足基本需求的同时实现了资源投入最小化。同时，我们也利用这个轻量化的场景，安全地试点了华为设备的上线，为公司未来的设备选型积累了宝贵的实践经验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接下来是本次项目的核心亮点——运维模式的创新探索。目前，我们的运维合同只支持按站点收费，这与DG库的轻量化业务特点不太匹配，成本较高。因此，我们计划在2026年尝试按事件（By Incident）进行运维，这样做有三个主要目的：首先是直接降低成本，支撑公司的降本目标；其次是通过实际运行积累数据，为未来的决策提供依据；最后是输出一套更灵活的运维模式，优化整体运维体系。当然，为了保证长期的合规与稳定，我们计划在2027年恢复按站点模式进行预算规划。最后总结一下，我们的方案不仅贴合了DG库的业务特点，实现了精益交付，还通过试点新设备和创新运维模式，为公司的长远发展贡献了力量，完全符合公司降本增效的整体导向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Shape 37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Shape 3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Relationship Id="rId2" Target="../slideLayouts/slideLayout1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默认主题">
    <p:bg>
      <p:bgPr>
        <a:solidFill>
          <a:srgbClr val="FFFFFF">
            <a:alpha val="10000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5748369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notesSlides/notesSlide1.xml" Type="http://schemas.openxmlformats.org/officeDocument/2006/relationships/notesSlid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18.svg" Type="http://schemas.openxmlformats.org/officeDocument/2006/relationships/image"/><Relationship Id="rId11" Target="../media/image19.png" Type="http://schemas.openxmlformats.org/officeDocument/2006/relationships/image"/><Relationship Id="rId12" Target="../media/image20.svg" Type="http://schemas.openxmlformats.org/officeDocument/2006/relationships/image"/><Relationship Id="rId13" Target="../media/image21.png" Type="http://schemas.openxmlformats.org/officeDocument/2006/relationships/image"/><Relationship Id="rId14" Target="../media/image22.svg" Type="http://schemas.openxmlformats.org/officeDocument/2006/relationships/image"/><Relationship Id="rId15" Target="../media/image23.png" Type="http://schemas.openxmlformats.org/officeDocument/2006/relationships/image"/><Relationship Id="rId16" Target="../media/image24.svg" Type="http://schemas.openxmlformats.org/officeDocument/2006/relationships/image"/><Relationship Id="rId17" Target="../notesSlides/notesSlide2.xml" Type="http://schemas.openxmlformats.org/officeDocument/2006/relationships/notesSlide"/><Relationship Id="rId18" Target="../media/image25.png" Type="http://schemas.openxmlformats.org/officeDocument/2006/relationships/image"/><Relationship Id="rId2" Target="../media/image12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7FA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635000"/>
            <a:ext cx="62611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0052CC"/>
                </a:solidFill>
                <a:latin typeface="Noto Sans SC"/>
                <a:ea typeface="Noto Sans SC"/>
                <a:cs typeface="Noto Sans SC"/>
                <a:sym typeface="Noto Sans SC"/>
              </a:rPr>
              <a:t>DG库项目背景与交付模式优化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1397000"/>
            <a:ext cx="5080000" cy="4064000"/>
          </a:xfrm>
          <a:prstGeom prst="roundRect">
            <a:avLst>
              <a:gd name="adj" fmla="val 3125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5400000" dist="50800" blurRad="127000" algn="tl" rotWithShape="false">
              <a:srgbClr val="0052CC">
                <a:alpha val="1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1016000" y="1587500"/>
            <a:ext cx="4572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0052CC"/>
                </a:solidFill>
                <a:latin typeface="Noto Sans SC"/>
                <a:ea typeface="Noto Sans SC"/>
                <a:cs typeface="Noto Sans SC"/>
                <a:sym typeface="Noto Sans SC"/>
              </a:rPr>
              <a:t>项目背景与业务特点</a:t>
            </a:r>
            <a:endParaRPr lang="en-US" sz="1100"/>
          </a:p>
        </p:txBody>
      </p:sp>
      <p:cxnSp>
        <p:nvCxnSpPr>
          <p:cNvPr name="Connector 7" id="7"/>
          <p:cNvCxnSpPr/>
          <p:nvPr/>
        </p:nvCxnSpPr>
        <p:spPr>
          <a:xfrm rot="-9549" flipH="false" flipV="false">
            <a:off x="1016009" y="2025650"/>
            <a:ext cx="4572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F0F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name="Picture 8" id="8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16000" y="2222500"/>
            <a:ext cx="304800" cy="304800"/>
          </a:xfrm>
          <a:prstGeom prst="rect">
            <a:avLst/>
          </a:prstGeom>
        </p:spPr>
      </p:pic>
      <p:sp>
        <p:nvSpPr>
          <p:cNvPr name="AutoShape 9" id="9"/>
          <p:cNvSpPr/>
          <p:nvPr/>
        </p:nvSpPr>
        <p:spPr>
          <a:xfrm rot="0" flipH="false" flipV="false">
            <a:off x="1397000" y="2184400"/>
            <a:ext cx="4191000" cy="3048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业务特性：临时性与轻量化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1397000" y="2514600"/>
            <a:ext cx="4191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false" i="false" strike="noStrike" u="none" sz="13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业务量偏小，场地租赁周期短（1-2年），场景具有明显的临时性特征。</a:t>
            </a:r>
            <a:endParaRPr lang="en-US" sz="1100"/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1016000" y="3111500"/>
            <a:ext cx="304800" cy="304800"/>
          </a:xfrm>
          <a:prstGeom prst="rect">
            <a:avLst/>
          </a:prstGeom>
        </p:spPr>
      </p:pic>
      <p:sp>
        <p:nvSpPr>
          <p:cNvPr name="AutoShape 12" id="12"/>
          <p:cNvSpPr/>
          <p:nvPr/>
        </p:nvSpPr>
        <p:spPr>
          <a:xfrm rot="0" flipH="false" flipV="false">
            <a:off x="1397000" y="3073400"/>
            <a:ext cx="4191000" cy="3048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降本增效：极致简化需求</a:t>
            </a:r>
            <a:endParaRPr lang="en-US" sz="1100"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1397000" y="3403600"/>
            <a:ext cx="4191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false" i="false" strike="noStrike" u="none" sz="13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响应公司Cost Saving号召，业务侧需求极致简化，不要求高等级SLA保障。</a:t>
            </a:r>
            <a:endParaRPr lang="en-US" sz="1100"/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1016000" y="4000500"/>
            <a:ext cx="304800" cy="304800"/>
          </a:xfrm>
          <a:prstGeom prst="rect">
            <a:avLst/>
          </a:prstGeom>
        </p:spPr>
      </p:pic>
      <p:sp>
        <p:nvSpPr>
          <p:cNvPr name="AutoShape 15" id="15"/>
          <p:cNvSpPr/>
          <p:nvPr/>
        </p:nvSpPr>
        <p:spPr>
          <a:xfrm rot="0" flipH="false" flipV="false">
            <a:off x="1397000" y="3962400"/>
            <a:ext cx="4191000" cy="3048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基础设施：满足基础办公</a:t>
            </a:r>
            <a:endParaRPr lang="en-US" sz="1100"/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1397000" y="4292600"/>
            <a:ext cx="4191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false" i="false" strike="noStrike" u="none" sz="13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仅需有线网络、单站点6个网口、3台打印机及1台电脑即可支撑业务。</a:t>
            </a:r>
            <a:endParaRPr lang="en-US" sz="1100"/>
          </a:p>
        </p:txBody>
      </p:sp>
      <p:sp>
        <p:nvSpPr>
          <p:cNvPr name="AutoShape 17" id="17"/>
          <p:cNvSpPr/>
          <p:nvPr/>
        </p:nvSpPr>
        <p:spPr>
          <a:xfrm rot="0" flipH="false" flipV="false">
            <a:off x="6350000" y="1397000"/>
            <a:ext cx="5080000" cy="4064000"/>
          </a:xfrm>
          <a:prstGeom prst="roundRect">
            <a:avLst>
              <a:gd name="adj" fmla="val 3125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5400000" dist="50800" blurRad="127000" algn="tl" rotWithShape="false">
              <a:srgbClr val="0052CC">
                <a:alpha val="1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8" id="18"/>
          <p:cNvSpPr/>
          <p:nvPr/>
        </p:nvSpPr>
        <p:spPr>
          <a:xfrm rot="0" flipH="false" flipV="false">
            <a:off x="6604000" y="1587500"/>
            <a:ext cx="4572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0052CC"/>
                </a:solidFill>
                <a:latin typeface="Noto Sans SC"/>
                <a:ea typeface="Noto Sans SC"/>
                <a:cs typeface="Noto Sans SC"/>
                <a:sym typeface="Noto Sans SC"/>
              </a:rPr>
              <a:t>交付模式优化：精益化+安全试点</a:t>
            </a:r>
            <a:endParaRPr lang="en-US" sz="1100"/>
          </a:p>
        </p:txBody>
      </p:sp>
      <p:cxnSp>
        <p:nvCxnSpPr>
          <p:cNvPr name="Connector 19" id="19"/>
          <p:cNvCxnSpPr/>
          <p:nvPr/>
        </p:nvCxnSpPr>
        <p:spPr>
          <a:xfrm rot="-9549" flipH="false" flipV="false">
            <a:off x="6604009" y="2025650"/>
            <a:ext cx="4572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F0F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name="Picture 20" id="20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0" flipH="false" flipV="false">
            <a:off x="6604000" y="2222500"/>
            <a:ext cx="304800" cy="304800"/>
          </a:xfrm>
          <a:prstGeom prst="rect">
            <a:avLst/>
          </a:prstGeom>
        </p:spPr>
      </p:pic>
      <p:sp>
        <p:nvSpPr>
          <p:cNvPr name="AutoShape 21" id="21"/>
          <p:cNvSpPr/>
          <p:nvPr/>
        </p:nvSpPr>
        <p:spPr>
          <a:xfrm rot="0" flipH="false" flipV="false">
            <a:off x="6985000" y="2184400"/>
            <a:ext cx="4191000" cy="3048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精益交付：资源投入最小化</a:t>
            </a:r>
            <a:endParaRPr lang="en-US" sz="1100"/>
          </a:p>
        </p:txBody>
      </p:sp>
      <p:sp>
        <p:nvSpPr>
          <p:cNvPr name="AutoShape 22" id="22"/>
          <p:cNvSpPr/>
          <p:nvPr/>
        </p:nvSpPr>
        <p:spPr>
          <a:xfrm rot="0" flipH="false" flipV="false">
            <a:off x="6985000" y="2514600"/>
            <a:ext cx="4191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false" i="false" strike="noStrike" u="none" sz="13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采用最精益（Lean）的交付方案，在严格满足业务基本使用需求的前提下，实现硬件与网络资源的投入最小化，降低运营成本。</a:t>
            </a:r>
            <a:endParaRPr lang="en-US" sz="1100"/>
          </a:p>
        </p:txBody>
      </p:sp>
      <p:pic>
        <p:nvPicPr>
          <p:cNvPr name="Picture 23" id="23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0" flipH="false" flipV="false">
            <a:off x="6604000" y="3429000"/>
            <a:ext cx="304800" cy="304800"/>
          </a:xfrm>
          <a:prstGeom prst="rect">
            <a:avLst/>
          </a:prstGeom>
        </p:spPr>
      </p:pic>
      <p:sp>
        <p:nvSpPr>
          <p:cNvPr name="AutoShape 24" id="24"/>
          <p:cNvSpPr/>
          <p:nvPr/>
        </p:nvSpPr>
        <p:spPr>
          <a:xfrm rot="0" flipH="false" flipV="false">
            <a:off x="6985000" y="3390900"/>
            <a:ext cx="4191000" cy="3048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安全试点：华为设备上线验证</a:t>
            </a:r>
            <a:endParaRPr lang="en-US" sz="1100"/>
          </a:p>
        </p:txBody>
      </p:sp>
      <p:sp>
        <p:nvSpPr>
          <p:cNvPr name="AutoShape 25" id="25"/>
          <p:cNvSpPr/>
          <p:nvPr/>
        </p:nvSpPr>
        <p:spPr>
          <a:xfrm rot="0" flipH="false" flipV="false">
            <a:off x="6985000" y="3721100"/>
            <a:ext cx="4191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false" i="false" strike="noStrike" u="none" sz="13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利用此轻量化、小规模场景，安全可控地试点华为设备上线。既不影响核心业务，又为公司整体设备选型积累了宝贵的实践经验。</a:t>
            </a:r>
            <a:endParaRPr lang="en-US" sz="1100"/>
          </a:p>
        </p:txBody>
      </p:sp>
      <p:sp>
        <p:nvSpPr>
          <p:cNvPr name="AutoShape 26" id="26"/>
          <p:cNvSpPr/>
          <p:nvPr/>
        </p:nvSpPr>
        <p:spPr>
          <a:xfrm rot="0" flipH="false" flipV="false">
            <a:off x="0" y="6781800"/>
            <a:ext cx="12192000" cy="76200"/>
          </a:xfrm>
          <a:prstGeom prst="roundRect">
            <a:avLst>
              <a:gd name="adj" fmla="val 0"/>
            </a:avLst>
          </a:prstGeom>
          <a:solidFill>
            <a:srgbClr val="0052CC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92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635000"/>
            <a:ext cx="10668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0052CC"/>
                </a:solidFill>
                <a:latin typeface="Noto Sans SC"/>
                <a:ea typeface="Noto Sans SC"/>
                <a:cs typeface="Noto Sans SC"/>
                <a:sym typeface="Noto Sans SC"/>
              </a:rPr>
              <a:t>运维模式创新探索与总结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1397000"/>
            <a:ext cx="10668000" cy="2413000"/>
          </a:xfrm>
          <a:prstGeom prst="roundRect">
            <a:avLst>
              <a:gd name="adj" fmla="val 5263"/>
            </a:avLst>
          </a:prstGeom>
          <a:solidFill>
            <a:srgbClr val="F0F2F5">
              <a:alpha val="100000"/>
            </a:srgbClr>
          </a:solidFill>
          <a:ln cmpd="sng" cap="flat">
            <a:solidFill>
              <a:srgbClr val="C1CCDC">
                <a:alpha val="10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1016000" y="1524000"/>
            <a:ext cx="10160000" cy="3048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0052CC"/>
                </a:solidFill>
                <a:latin typeface="Noto Sans SC"/>
                <a:ea typeface="Noto Sans SC"/>
                <a:cs typeface="Noto Sans SC"/>
                <a:sym typeface="Noto Sans SC"/>
              </a:rPr>
              <a:t>核心探索：从“按站点”到“按事件”的模式迭代</a:t>
            </a:r>
            <a:endParaRPr lang="en-US" sz="1100"/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16000" y="1968500"/>
            <a:ext cx="304800" cy="304800"/>
          </a:xfrm>
          <a:prstGeom prst="rect">
            <a:avLst/>
          </a:prstGeom>
        </p:spPr>
      </p:pic>
      <p:sp>
        <p:nvSpPr>
          <p:cNvPr name="AutoShape 8" id="8"/>
          <p:cNvSpPr/>
          <p:nvPr/>
        </p:nvSpPr>
        <p:spPr>
          <a:xfrm rot="0" flipH="false" flipV="false">
            <a:off x="1397000" y="1930400"/>
            <a:ext cx="3048000" cy="3048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现状约束 (By Site)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1016000" y="2286000"/>
            <a:ext cx="3048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false" i="false" strike="noStrike" u="none" sz="1300">
                <a:solidFill>
                  <a:srgbClr val="646A73"/>
                </a:solidFill>
                <a:latin typeface="Noto Sans SC"/>
                <a:ea typeface="Noto Sans SC"/>
                <a:cs typeface="Noto Sans SC"/>
                <a:sym typeface="Noto Sans SC"/>
              </a:rPr>
              <a:t>现有合同仅支持按站点运维，成本较高。与DG库轻量化、低频次的业务特点不匹配，造成资源浪费。</a:t>
            </a:r>
            <a:endParaRPr lang="en-US" sz="1100"/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4318000" y="1968500"/>
            <a:ext cx="304800" cy="304800"/>
          </a:xfrm>
          <a:prstGeom prst="rect">
            <a:avLst/>
          </a:prstGeom>
        </p:spPr>
      </p:pic>
      <p:sp>
        <p:nvSpPr>
          <p:cNvPr name="AutoShape 11" id="11"/>
          <p:cNvSpPr/>
          <p:nvPr/>
        </p:nvSpPr>
        <p:spPr>
          <a:xfrm rot="0" flipH="false" flipV="false">
            <a:off x="4699000" y="1930400"/>
            <a:ext cx="3048000" cy="3048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0052CC"/>
                </a:solidFill>
                <a:latin typeface="Noto Sans SC"/>
                <a:ea typeface="Noto Sans SC"/>
                <a:cs typeface="Noto Sans SC"/>
                <a:sym typeface="Noto Sans SC"/>
              </a:rPr>
              <a:t>2026创新尝试 (By Incident)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4318000" y="2286000"/>
            <a:ext cx="3048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-165100" marL="165100">
              <a:lnSpc>
                <a:spcPct val="108333"/>
              </a:lnSpc>
              <a:buClr>
                <a:srgbClr val="1F2329"/>
              </a:buClr>
              <a:buChar char="•"/>
              <a:defRPr/>
            </a:pPr>
            <a:r>
              <a:rPr lang="en-US" b="true" i="false" strike="noStrike" u="none" sz="13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直接降本：</a:t>
            </a:r>
            <a:r>
              <a:rPr lang="en-US" b="false" i="false" strike="noStrike" u="none" sz="1300">
                <a:solidFill>
                  <a:srgbClr val="646A73"/>
                </a:solidFill>
                <a:latin typeface="Noto Sans SC"/>
                <a:ea typeface="Noto Sans SC"/>
                <a:cs typeface="Noto Sans SC"/>
                <a:sym typeface="Noto Sans SC"/>
              </a:rPr>
              <a:t>支撑公司Cost Saving目标，大幅节约成本。</a:t>
            </a:r>
            <a:r>
              <a:rPr lang="en-US" b="false" i="false" strike="noStrike" u="none" sz="13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-165100" marL="165100">
              <a:lnSpc>
                <a:spcPct val="108333"/>
              </a:lnSpc>
              <a:buClr>
                <a:srgbClr val="1F2329"/>
              </a:buClr>
              <a:buChar char="•"/>
            </a:pPr>
            <a:r>
              <a:rPr lang="en-US" b="true" i="false" strike="noStrike" u="none" sz="13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数据积累：</a:t>
            </a:r>
            <a:r>
              <a:rPr lang="en-US" b="false" i="false" strike="noStrike" u="none" sz="1300">
                <a:solidFill>
                  <a:srgbClr val="646A73"/>
                </a:solidFill>
                <a:latin typeface="Noto Sans SC"/>
                <a:ea typeface="Noto Sans SC"/>
                <a:cs typeface="Noto Sans SC"/>
                <a:sym typeface="Noto Sans SC"/>
              </a:rPr>
              <a:t>统计故障频率与效率，形成客观数据资产。</a:t>
            </a:r>
            <a:r>
              <a:rPr lang="en-US" b="false" i="false" strike="noStrike" u="none" sz="13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-165100" marL="165100">
              <a:lnSpc>
                <a:spcPct val="108333"/>
              </a:lnSpc>
              <a:buClr>
                <a:srgbClr val="1F2329"/>
              </a:buClr>
              <a:buChar char="•"/>
            </a:pPr>
            <a:r>
              <a:rPr lang="en-US" b="true" i="false" strike="noStrike" u="none" sz="13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模式输出：</a:t>
            </a:r>
            <a:r>
              <a:rPr lang="en-US" b="false" i="false" strike="noStrike" u="none" sz="1300">
                <a:solidFill>
                  <a:srgbClr val="646A73"/>
                </a:solidFill>
                <a:latin typeface="Noto Sans SC"/>
                <a:ea typeface="Noto Sans SC"/>
                <a:cs typeface="Noto Sans SC"/>
                <a:sym typeface="Noto Sans SC"/>
              </a:rPr>
              <a:t>为运维组提供真实依据，优化机制。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7620000" y="1968500"/>
            <a:ext cx="304800" cy="304800"/>
          </a:xfrm>
          <a:prstGeom prst="rect">
            <a:avLst/>
          </a:prstGeom>
        </p:spPr>
      </p:pic>
      <p:sp>
        <p:nvSpPr>
          <p:cNvPr name="AutoShape 14" id="14"/>
          <p:cNvSpPr/>
          <p:nvPr/>
        </p:nvSpPr>
        <p:spPr>
          <a:xfrm rot="0" flipH="false" flipV="false">
            <a:off x="8001000" y="1930400"/>
            <a:ext cx="3048000" cy="3048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2027长期规划</a:t>
            </a:r>
            <a:endParaRPr lang="en-US" sz="1100"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7620000" y="2286000"/>
            <a:ext cx="3048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false" i="false" strike="noStrike" u="none" sz="1300">
                <a:solidFill>
                  <a:srgbClr val="646A73"/>
                </a:solidFill>
                <a:latin typeface="Noto Sans SC"/>
                <a:ea typeface="Noto Sans SC"/>
                <a:cs typeface="Noto Sans SC"/>
                <a:sym typeface="Noto Sans SC"/>
              </a:rPr>
              <a:t>恢复按By Site模式规划预算，正式移交运维组承接，在降本的同时保证长期合规与系统稳定性。</a:t>
            </a:r>
            <a:endParaRPr lang="en-US" sz="1100"/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762000" y="4064000"/>
            <a:ext cx="10668000" cy="1905000"/>
          </a:xfrm>
          <a:prstGeom prst="roundRect">
            <a:avLst>
              <a:gd name="adj" fmla="val 6666"/>
            </a:avLst>
          </a:prstGeom>
          <a:solidFill>
            <a:srgbClr val="0052CC">
              <a:alpha val="5000"/>
            </a:srgbClr>
          </a:solidFill>
          <a:ln w="12700" cmpd="sng" cap="flat">
            <a:solidFill>
              <a:srgbClr val="0052CC">
                <a:alpha val="10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7" id="17"/>
          <p:cNvSpPr/>
          <p:nvPr/>
        </p:nvSpPr>
        <p:spPr>
          <a:xfrm rot="0" flipH="false" flipV="false">
            <a:off x="1016000" y="4191000"/>
            <a:ext cx="10160000" cy="3048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0052CC"/>
                </a:solidFill>
                <a:latin typeface="Noto Sans SC"/>
                <a:ea typeface="Noto Sans SC"/>
                <a:cs typeface="Noto Sans SC"/>
                <a:sym typeface="Noto Sans SC"/>
              </a:rPr>
              <a:t>项目总结与价值产出</a:t>
            </a:r>
            <a:endParaRPr lang="en-US" sz="1100"/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0" flipH="false" flipV="false">
            <a:off x="1016000" y="4699000"/>
            <a:ext cx="355600" cy="355600"/>
          </a:xfrm>
          <a:prstGeom prst="rect">
            <a:avLst/>
          </a:prstGeom>
        </p:spPr>
      </p:pic>
      <p:sp>
        <p:nvSpPr>
          <p:cNvPr name="AutoShape 19" id="19"/>
          <p:cNvSpPr/>
          <p:nvPr/>
        </p:nvSpPr>
        <p:spPr>
          <a:xfrm rot="0" flipH="false" flipV="false">
            <a:off x="1460500" y="4635500"/>
            <a:ext cx="2286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5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贴合业务特性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200">
                <a:solidFill>
                  <a:srgbClr val="646A73"/>
                </a:solidFill>
                <a:latin typeface="Noto Sans SC"/>
                <a:ea typeface="Noto Sans SC"/>
                <a:cs typeface="Noto Sans SC"/>
                <a:sym typeface="Noto Sans SC"/>
              </a:rPr>
              <a:t>极简需求，精益交付，适配DG库短周期、低SLA特点。</a:t>
            </a:r>
          </a:p>
        </p:txBody>
      </p:sp>
      <p:pic>
        <p:nvPicPr>
          <p:cNvPr name="Picture 20" id="20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0" flipH="false" flipV="false">
            <a:off x="3683000" y="4699000"/>
            <a:ext cx="355600" cy="355600"/>
          </a:xfrm>
          <a:prstGeom prst="rect">
            <a:avLst/>
          </a:prstGeom>
        </p:spPr>
      </p:pic>
      <p:sp>
        <p:nvSpPr>
          <p:cNvPr name="AutoShape 21" id="21"/>
          <p:cNvSpPr/>
          <p:nvPr/>
        </p:nvSpPr>
        <p:spPr>
          <a:xfrm rot="0" flipH="false" flipV="false">
            <a:off x="4127500" y="4635500"/>
            <a:ext cx="2286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5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新设备试点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200">
                <a:solidFill>
                  <a:srgbClr val="646A73"/>
                </a:solidFill>
                <a:latin typeface="Noto Sans SC"/>
                <a:ea typeface="Noto Sans SC"/>
                <a:cs typeface="Noto Sans SC"/>
                <a:sym typeface="Noto Sans SC"/>
              </a:rPr>
              <a:t>借小规模场景安全试点新设备，为公司积累宝贵实践经验。</a:t>
            </a:r>
          </a:p>
        </p:txBody>
      </p:sp>
      <p:pic>
        <p:nvPicPr>
          <p:cNvPr name="Picture 22" id="22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0" flipH="false" flipV="false">
            <a:off x="6350000" y="4699000"/>
            <a:ext cx="355600" cy="355600"/>
          </a:xfrm>
          <a:prstGeom prst="rect">
            <a:avLst/>
          </a:prstGeom>
        </p:spPr>
      </p:pic>
      <p:sp>
        <p:nvSpPr>
          <p:cNvPr name="AutoShape 23" id="23"/>
          <p:cNvSpPr/>
          <p:nvPr/>
        </p:nvSpPr>
        <p:spPr>
          <a:xfrm rot="0" flipH="false" flipV="false">
            <a:off x="6794500" y="4635500"/>
            <a:ext cx="2286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5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数据驱动优化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200">
                <a:solidFill>
                  <a:srgbClr val="646A73"/>
                </a:solidFill>
                <a:latin typeface="Noto Sans SC"/>
                <a:ea typeface="Noto Sans SC"/>
                <a:cs typeface="Noto Sans SC"/>
                <a:sym typeface="Noto Sans SC"/>
              </a:rPr>
              <a:t>2026年创新模式实现显著降本，并输出数据支撑体系优化。</a:t>
            </a:r>
          </a:p>
        </p:txBody>
      </p:sp>
      <p:pic>
        <p:nvPicPr>
          <p:cNvPr name="Picture 24" id="24"/>
          <p:cNvPicPr>
            <a:picLocks noChangeAspect="true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0" flipH="false" flipV="false">
            <a:off x="9017000" y="4699000"/>
            <a:ext cx="355600" cy="355600"/>
          </a:xfrm>
          <a:prstGeom prst="rect">
            <a:avLst/>
          </a:prstGeom>
        </p:spPr>
      </p:pic>
      <p:sp>
        <p:nvSpPr>
          <p:cNvPr name="AutoShape 25" id="25"/>
          <p:cNvSpPr/>
          <p:nvPr/>
        </p:nvSpPr>
        <p:spPr>
          <a:xfrm rot="0" flipH="false" flipV="false">
            <a:off x="9461500" y="4635500"/>
            <a:ext cx="2286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5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符合战略导向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200">
                <a:solidFill>
                  <a:srgbClr val="646A73"/>
                </a:solidFill>
                <a:latin typeface="Noto Sans SC"/>
                <a:ea typeface="Noto Sans SC"/>
                <a:cs typeface="Noto Sans SC"/>
                <a:sym typeface="Noto Sans SC"/>
              </a:rPr>
              <a:t>整体方案完全符合公司降本增效、精益运营的整体战略。</a:t>
            </a:r>
          </a:p>
        </p:txBody>
      </p:sp>
      <p:pic>
        <p:nvPicPr>
          <p:cNvPr name="Picture 26" id="26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>
            <a:off x="10668000" y="6190112"/>
            <a:ext cx="1524000" cy="6678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